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2" r:id="rId3"/>
    <p:sldId id="262" r:id="rId4"/>
    <p:sldId id="274" r:id="rId5"/>
    <p:sldId id="275" r:id="rId6"/>
    <p:sldId id="260" r:id="rId7"/>
    <p:sldId id="302" r:id="rId8"/>
    <p:sldId id="282" r:id="rId9"/>
    <p:sldId id="264" r:id="rId10"/>
    <p:sldId id="271" r:id="rId11"/>
    <p:sldId id="267" r:id="rId12"/>
    <p:sldId id="290" r:id="rId13"/>
    <p:sldId id="292" r:id="rId14"/>
    <p:sldId id="291" r:id="rId15"/>
    <p:sldId id="293" r:id="rId16"/>
    <p:sldId id="296" r:id="rId17"/>
    <p:sldId id="297" r:id="rId18"/>
    <p:sldId id="299" r:id="rId19"/>
    <p:sldId id="300" r:id="rId20"/>
    <p:sldId id="25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D6D2"/>
    <a:srgbClr val="ABAFB1"/>
    <a:srgbClr val="40474D"/>
    <a:srgbClr val="E1D5B3"/>
    <a:srgbClr val="F0A345"/>
    <a:srgbClr val="3890A3"/>
    <a:srgbClr val="CFB38B"/>
    <a:srgbClr val="D1B790"/>
    <a:srgbClr val="3C5460"/>
    <a:srgbClr val="92A8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 showGuides="1">
      <p:cViewPr varScale="1">
        <p:scale>
          <a:sx n="104" d="100"/>
          <a:sy n="104" d="100"/>
        </p:scale>
        <p:origin x="144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6574332268289E-2"/>
          <c:y val="4.4028776978417269E-2"/>
          <c:w val="0.75873770148834452"/>
          <c:h val="0.84711607092278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SSSS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예상 회상률</c:v>
                </c:pt>
                <c:pt idx="1">
                  <c:v>실제 회상률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48-4070-B36D-4569EB6505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SSSR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예상 회상률</c:v>
                </c:pt>
                <c:pt idx="1">
                  <c:v>실제 회상률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4.2</c:v>
                </c:pt>
                <c:pt idx="1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48-4070-B36D-4569EB6505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SRRR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예상 회상률</c:v>
                </c:pt>
                <c:pt idx="1">
                  <c:v>실제 회상률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</c:v>
                </c:pt>
                <c:pt idx="1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48-4070-B36D-4569EB6505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5FB5-F42A-4B3D-A93B-A0CE9D7DE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9283B4-75A9-4437-BF42-47C9F99CA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82926-B03D-4CC6-BFFF-20BBA823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C7C36-778E-4E9C-9375-E87BD9D4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A955D-FD38-4A00-A386-914AC479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6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79483-3507-400B-B4E2-BB8A21A7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4DAF0-6DD5-4F67-9C49-4DBF738E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8D79E-7785-46A9-9BD5-38D576E3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520C7-A99A-432D-B4CC-23FC1BD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4F412-A721-4C1A-A0A0-F67500F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2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8D541E-8ECD-4338-BAE7-40D593F75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8B889A-0150-4AA5-B94B-677048407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A9C26-96ED-475A-A192-9EB02C2D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528E7-67E2-445A-9299-F3BDD71C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259EF-FC7C-49CA-A542-7E36E3B4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5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4D53-72F0-4268-8E5B-56AEF972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9125F-4B59-4EED-B94F-5730C01F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C5820-4F5D-4A4A-819F-7AAA410A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381D0-6BCF-43E4-AAD8-9F6A4C42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9328E-B2A6-4460-BEFF-C835A836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18372-C0C3-4F09-A7BF-D04A2295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928F3-EA03-4C2E-BD87-37F9B7891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A72DF-E4C9-44A1-887F-1982E3D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D6AEB-6098-4580-8D23-C6CD8A2E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C3AF7-A746-4220-89BD-F2FF2546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6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B96C-FC21-4B8D-B803-4B38A430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87033-DA89-428B-A7FC-A1676B6AC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F45D45-D7BC-4C43-8DDF-880E6964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47DD9-F1DC-47A2-9DE6-7984D1DA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4BCB46-F063-4F13-94EF-5D0B3BFF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EBB7D-5F08-4BEA-B9F4-2A6B0EEB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CEFB6-389F-4EA2-8BD4-0626ACC5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7C981-981D-4CA5-A8A4-AC94F160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EC0B28-1AC1-446D-9A41-E45A75B75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310FB1-480D-4EFE-84AE-B33DA5F17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8E107-6EFA-4C60-AC15-4D5629ABB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6A6E2D-DF48-4488-8CAD-D51DB2E6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B9F0E3-54AD-49D8-9C29-277A6D60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D27E29-74D3-4896-AF8A-A49EEE5F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8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FAD2B-8E59-463D-B5E0-3AFA3F30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BB74C-7C56-4C8E-9F4C-AC8A772D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2ED5AE-5061-432A-B480-941ABB5A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EBAEA-B3C9-4442-AD7D-E39396AB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E5B16-4CD3-4D20-8131-EF19CB7D0D7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20B5C-3EC4-4DB8-8126-46CA085E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EC36A1-2396-4217-9883-384B022F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60A83-0387-4464-BD5D-B470881D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8ECFD-E8DD-4FD0-9EC0-59F52D2CE282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6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93541-5266-4A50-B485-AA39ACC4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99EF9-FB86-4589-997D-4B1D6A086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2E1CBB-B3B5-4141-9966-FF49806CA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2537B-075E-4225-B2B7-0BAF3D6F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C3572-DEDA-4959-8535-80CA895C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6ED8A-4438-4054-9183-BCA840C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6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394C7-CD36-4B77-9FF4-8AEE801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3C147-B531-49C8-9558-19BF6B3BE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140636-CBEA-4B9A-8500-38C20BA2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FA7B4-2E2F-484C-8CDB-013CEC6C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F7CE8-0ED3-436B-A7CB-7DAF8F43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54FBC-865B-48B8-B346-97BE815F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6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137568-2427-401D-84E9-681FCD1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4272A-13A6-44C2-9683-BE002710E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22074-0230-48C4-9710-FC9341159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3C1F0-C69B-49A0-92A1-D98A6CD79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C55D4-694E-43E8-B880-EEDE94DD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-quiz-3e78b-66ac4.web.app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oteldusk/Flutter-Quiz-2023-0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F33C32-E648-4799-B31D-94A9D0B7329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AEF22-616E-413E-AAEB-6E84A1E76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5470B9D-B3F5-4872-ACDA-2DF03B714BA0}"/>
                </a:ext>
              </a:extLst>
            </p:cNvPr>
            <p:cNvSpPr/>
            <p:nvPr/>
          </p:nvSpPr>
          <p:spPr>
            <a:xfrm>
              <a:off x="1243658" y="674738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AE307973-6346-43D3-ACEC-A347F409E2DA}"/>
                </a:ext>
              </a:extLst>
            </p:cNvPr>
            <p:cNvSpPr/>
            <p:nvPr/>
          </p:nvSpPr>
          <p:spPr>
            <a:xfrm rot="19253310">
              <a:off x="2736255" y="244472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-79160" y="1111013"/>
                    <a:pt x="-46384" y="172584"/>
                    <a:pt x="0" y="0"/>
                  </a:cubicBezTo>
                  <a:cubicBezTo>
                    <a:pt x="538042" y="-49920"/>
                    <a:pt x="1171808" y="108899"/>
                    <a:pt x="1554480" y="0"/>
                  </a:cubicBezTo>
                  <a:cubicBezTo>
                    <a:pt x="1475894" y="296357"/>
                    <a:pt x="1673658" y="792035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745856" y="-112534"/>
                    <a:pt x="1048629" y="136031"/>
                    <a:pt x="1554480" y="0"/>
                  </a:cubicBezTo>
                  <a:cubicBezTo>
                    <a:pt x="1526129" y="477664"/>
                    <a:pt x="1498512" y="911582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BC2D193F-7DEF-4460-A6E4-A9A74D572C96}"/>
                </a:ext>
              </a:extLst>
            </p:cNvPr>
            <p:cNvSpPr/>
            <p:nvPr/>
          </p:nvSpPr>
          <p:spPr>
            <a:xfrm rot="20568315">
              <a:off x="5682505" y="3069128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EF3FD84-1A98-4990-A9A3-8142577ED927}"/>
                </a:ext>
              </a:extLst>
            </p:cNvPr>
            <p:cNvSpPr/>
            <p:nvPr/>
          </p:nvSpPr>
          <p:spPr>
            <a:xfrm rot="19867731">
              <a:off x="443031" y="1628265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1F6FB5B3-E193-46F3-8FD6-EB4615E8CEE1}"/>
                </a:ext>
              </a:extLst>
            </p:cNvPr>
            <p:cNvSpPr/>
            <p:nvPr/>
          </p:nvSpPr>
          <p:spPr>
            <a:xfrm rot="3774981">
              <a:off x="142045" y="4664932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A7DB1E6-7194-4941-BB2D-36775A4879CE}"/>
                </a:ext>
              </a:extLst>
            </p:cNvPr>
            <p:cNvSpPr/>
            <p:nvPr/>
          </p:nvSpPr>
          <p:spPr>
            <a:xfrm rot="2399890">
              <a:off x="5682506" y="1466426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761FCC-A952-4D69-A64A-BAB80CA90423}"/>
                </a:ext>
              </a:extLst>
            </p:cNvPr>
            <p:cNvSpPr/>
            <p:nvPr/>
          </p:nvSpPr>
          <p:spPr>
            <a:xfrm>
              <a:off x="2826274" y="4783182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9EF8C1-9A69-49A1-94DB-03DCA5B12813}"/>
                </a:ext>
              </a:extLst>
            </p:cNvPr>
            <p:cNvSpPr/>
            <p:nvPr/>
          </p:nvSpPr>
          <p:spPr>
            <a:xfrm>
              <a:off x="5662277" y="348994"/>
              <a:ext cx="704006" cy="704006"/>
            </a:xfrm>
            <a:custGeom>
              <a:avLst/>
              <a:gdLst>
                <a:gd name="connsiteX0" fmla="*/ 0 w 704006"/>
                <a:gd name="connsiteY0" fmla="*/ 352003 h 704006"/>
                <a:gd name="connsiteX1" fmla="*/ 352003 w 704006"/>
                <a:gd name="connsiteY1" fmla="*/ 0 h 704006"/>
                <a:gd name="connsiteX2" fmla="*/ 704006 w 704006"/>
                <a:gd name="connsiteY2" fmla="*/ 352003 h 704006"/>
                <a:gd name="connsiteX3" fmla="*/ 352003 w 704006"/>
                <a:gd name="connsiteY3" fmla="*/ 704006 h 704006"/>
                <a:gd name="connsiteX4" fmla="*/ 0 w 704006"/>
                <a:gd name="connsiteY4" fmla="*/ 352003 h 7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006" h="704006" fill="none" extrusionOk="0">
                  <a:moveTo>
                    <a:pt x="0" y="352003"/>
                  </a:moveTo>
                  <a:cubicBezTo>
                    <a:pt x="-51056" y="136680"/>
                    <a:pt x="135557" y="39826"/>
                    <a:pt x="352003" y="0"/>
                  </a:cubicBezTo>
                  <a:cubicBezTo>
                    <a:pt x="555282" y="10189"/>
                    <a:pt x="743539" y="198011"/>
                    <a:pt x="704006" y="352003"/>
                  </a:cubicBezTo>
                  <a:cubicBezTo>
                    <a:pt x="695343" y="543754"/>
                    <a:pt x="565463" y="726011"/>
                    <a:pt x="352003" y="704006"/>
                  </a:cubicBezTo>
                  <a:cubicBezTo>
                    <a:pt x="142086" y="724978"/>
                    <a:pt x="-11625" y="535746"/>
                    <a:pt x="0" y="352003"/>
                  </a:cubicBezTo>
                  <a:close/>
                </a:path>
                <a:path w="704006" h="704006" stroke="0" extrusionOk="0">
                  <a:moveTo>
                    <a:pt x="0" y="352003"/>
                  </a:moveTo>
                  <a:cubicBezTo>
                    <a:pt x="7050" y="147220"/>
                    <a:pt x="188928" y="49110"/>
                    <a:pt x="352003" y="0"/>
                  </a:cubicBezTo>
                  <a:cubicBezTo>
                    <a:pt x="541229" y="-14419"/>
                    <a:pt x="725101" y="170215"/>
                    <a:pt x="704006" y="352003"/>
                  </a:cubicBezTo>
                  <a:cubicBezTo>
                    <a:pt x="701319" y="517093"/>
                    <a:pt x="529290" y="711717"/>
                    <a:pt x="352003" y="704006"/>
                  </a:cubicBezTo>
                  <a:cubicBezTo>
                    <a:pt x="145932" y="648040"/>
                    <a:pt x="31298" y="591541"/>
                    <a:pt x="0" y="35200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BC1620C-2E09-4AFD-8AFF-2B4CE680F64E}"/>
                </a:ext>
              </a:extLst>
            </p:cNvPr>
            <p:cNvSpPr/>
            <p:nvPr/>
          </p:nvSpPr>
          <p:spPr>
            <a:xfrm>
              <a:off x="9058940" y="1423918"/>
              <a:ext cx="568453" cy="568453"/>
            </a:xfrm>
            <a:custGeom>
              <a:avLst/>
              <a:gdLst>
                <a:gd name="connsiteX0" fmla="*/ 0 w 568453"/>
                <a:gd name="connsiteY0" fmla="*/ 284227 h 568453"/>
                <a:gd name="connsiteX1" fmla="*/ 284227 w 568453"/>
                <a:gd name="connsiteY1" fmla="*/ 0 h 568453"/>
                <a:gd name="connsiteX2" fmla="*/ 568454 w 568453"/>
                <a:gd name="connsiteY2" fmla="*/ 284227 h 568453"/>
                <a:gd name="connsiteX3" fmla="*/ 284227 w 568453"/>
                <a:gd name="connsiteY3" fmla="*/ 568454 h 568453"/>
                <a:gd name="connsiteX4" fmla="*/ 0 w 568453"/>
                <a:gd name="connsiteY4" fmla="*/ 284227 h 56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453" h="568453" fill="none" extrusionOk="0">
                  <a:moveTo>
                    <a:pt x="0" y="284227"/>
                  </a:moveTo>
                  <a:cubicBezTo>
                    <a:pt x="-7394" y="124224"/>
                    <a:pt x="122038" y="9424"/>
                    <a:pt x="284227" y="0"/>
                  </a:cubicBezTo>
                  <a:cubicBezTo>
                    <a:pt x="450853" y="11083"/>
                    <a:pt x="575896" y="134861"/>
                    <a:pt x="568454" y="284227"/>
                  </a:cubicBezTo>
                  <a:cubicBezTo>
                    <a:pt x="544625" y="433899"/>
                    <a:pt x="453007" y="582088"/>
                    <a:pt x="284227" y="568454"/>
                  </a:cubicBezTo>
                  <a:cubicBezTo>
                    <a:pt x="122504" y="574874"/>
                    <a:pt x="-13192" y="429100"/>
                    <a:pt x="0" y="284227"/>
                  </a:cubicBezTo>
                  <a:close/>
                </a:path>
                <a:path w="568453" h="568453" stroke="0" extrusionOk="0">
                  <a:moveTo>
                    <a:pt x="0" y="284227"/>
                  </a:moveTo>
                  <a:cubicBezTo>
                    <a:pt x="13222" y="107793"/>
                    <a:pt x="146278" y="29820"/>
                    <a:pt x="284227" y="0"/>
                  </a:cubicBezTo>
                  <a:cubicBezTo>
                    <a:pt x="437392" y="-10603"/>
                    <a:pt x="583001" y="135954"/>
                    <a:pt x="568454" y="284227"/>
                  </a:cubicBezTo>
                  <a:cubicBezTo>
                    <a:pt x="565596" y="410018"/>
                    <a:pt x="409990" y="582512"/>
                    <a:pt x="284227" y="568454"/>
                  </a:cubicBezTo>
                  <a:cubicBezTo>
                    <a:pt x="119203" y="529834"/>
                    <a:pt x="14886" y="462667"/>
                    <a:pt x="0" y="28422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95C89D5-6BB7-4BEE-A51E-315E656D36A3}"/>
                </a:ext>
              </a:extLst>
            </p:cNvPr>
            <p:cNvSpPr/>
            <p:nvPr/>
          </p:nvSpPr>
          <p:spPr>
            <a:xfrm>
              <a:off x="10930751" y="4564926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17C49D4F-F3D3-4C94-8E5A-0E93BEC6942B}"/>
                </a:ext>
              </a:extLst>
            </p:cNvPr>
            <p:cNvSpPr/>
            <p:nvPr/>
          </p:nvSpPr>
          <p:spPr>
            <a:xfrm rot="17825019" flipH="1">
              <a:off x="9927094" y="459319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99F1BCE1-83BF-4F0D-ABEA-990436B559E6}"/>
                </a:ext>
              </a:extLst>
            </p:cNvPr>
            <p:cNvSpPr/>
            <p:nvPr/>
          </p:nvSpPr>
          <p:spPr>
            <a:xfrm rot="6415440">
              <a:off x="7429864" y="49659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543A919-DECC-40ED-AC1D-42B076D7D9DC}"/>
                </a:ext>
              </a:extLst>
            </p:cNvPr>
            <p:cNvSpPr/>
            <p:nvPr/>
          </p:nvSpPr>
          <p:spPr>
            <a:xfrm rot="9142069">
              <a:off x="3161267" y="792167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663F3B1C-7089-436E-8552-76F027AA0E2D}"/>
                </a:ext>
              </a:extLst>
            </p:cNvPr>
            <p:cNvSpPr/>
            <p:nvPr/>
          </p:nvSpPr>
          <p:spPr>
            <a:xfrm rot="1074861">
              <a:off x="7830049" y="2350010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37743 w 1554480"/>
                <a:gd name="connsiteY1" fmla="*/ 0 h 1554480"/>
                <a:gd name="connsiteX2" fmla="*/ 1516737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37159" y="923103"/>
                    <a:pt x="156822" y="647224"/>
                    <a:pt x="37743" y="0"/>
                  </a:cubicBezTo>
                  <a:cubicBezTo>
                    <a:pt x="695123" y="-43259"/>
                    <a:pt x="809404" y="11969"/>
                    <a:pt x="1516737" y="0"/>
                  </a:cubicBezTo>
                  <a:cubicBezTo>
                    <a:pt x="1599027" y="632536"/>
                    <a:pt x="1497615" y="1058782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32131" y="1181175"/>
                    <a:pt x="102759" y="400364"/>
                    <a:pt x="37743" y="0"/>
                  </a:cubicBezTo>
                  <a:cubicBezTo>
                    <a:pt x="264946" y="-17669"/>
                    <a:pt x="801458" y="99939"/>
                    <a:pt x="1516737" y="0"/>
                  </a:cubicBezTo>
                  <a:cubicBezTo>
                    <a:pt x="1559100" y="622014"/>
                    <a:pt x="1418836" y="1102555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2428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36956D59-3CE5-4F37-8240-28BE1ADECA02}"/>
                </a:ext>
              </a:extLst>
            </p:cNvPr>
            <p:cNvSpPr/>
            <p:nvPr/>
          </p:nvSpPr>
          <p:spPr>
            <a:xfrm rot="20261023">
              <a:off x="10096343" y="2011124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A6F89D5-8D49-473D-BB31-36904B5896CF}"/>
                </a:ext>
              </a:extLst>
            </p:cNvPr>
            <p:cNvSpPr/>
            <p:nvPr/>
          </p:nvSpPr>
          <p:spPr>
            <a:xfrm>
              <a:off x="7866069" y="4675126"/>
              <a:ext cx="1187190" cy="1187190"/>
            </a:xfrm>
            <a:custGeom>
              <a:avLst/>
              <a:gdLst>
                <a:gd name="connsiteX0" fmla="*/ 0 w 1187190"/>
                <a:gd name="connsiteY0" fmla="*/ 593595 h 1187190"/>
                <a:gd name="connsiteX1" fmla="*/ 593595 w 1187190"/>
                <a:gd name="connsiteY1" fmla="*/ 0 h 1187190"/>
                <a:gd name="connsiteX2" fmla="*/ 1187190 w 1187190"/>
                <a:gd name="connsiteY2" fmla="*/ 593595 h 1187190"/>
                <a:gd name="connsiteX3" fmla="*/ 593595 w 1187190"/>
                <a:gd name="connsiteY3" fmla="*/ 1187190 h 1187190"/>
                <a:gd name="connsiteX4" fmla="*/ 0 w 1187190"/>
                <a:gd name="connsiteY4" fmla="*/ 593595 h 11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190" h="1187190" fill="none" extrusionOk="0">
                  <a:moveTo>
                    <a:pt x="0" y="593595"/>
                  </a:moveTo>
                  <a:cubicBezTo>
                    <a:pt x="-52421" y="244286"/>
                    <a:pt x="253446" y="22255"/>
                    <a:pt x="593595" y="0"/>
                  </a:cubicBezTo>
                  <a:cubicBezTo>
                    <a:pt x="957150" y="41019"/>
                    <a:pt x="1196144" y="274915"/>
                    <a:pt x="1187190" y="593595"/>
                  </a:cubicBezTo>
                  <a:cubicBezTo>
                    <a:pt x="1170618" y="916350"/>
                    <a:pt x="936010" y="1204030"/>
                    <a:pt x="593595" y="1187190"/>
                  </a:cubicBezTo>
                  <a:cubicBezTo>
                    <a:pt x="233114" y="1231331"/>
                    <a:pt x="-48321" y="877106"/>
                    <a:pt x="0" y="593595"/>
                  </a:cubicBezTo>
                  <a:close/>
                </a:path>
                <a:path w="1187190" h="1187190" stroke="0" extrusionOk="0">
                  <a:moveTo>
                    <a:pt x="0" y="593595"/>
                  </a:moveTo>
                  <a:cubicBezTo>
                    <a:pt x="51359" y="190170"/>
                    <a:pt x="311082" y="71036"/>
                    <a:pt x="593595" y="0"/>
                  </a:cubicBezTo>
                  <a:cubicBezTo>
                    <a:pt x="918309" y="-8681"/>
                    <a:pt x="1248574" y="302479"/>
                    <a:pt x="1187190" y="593595"/>
                  </a:cubicBezTo>
                  <a:cubicBezTo>
                    <a:pt x="1186090" y="909426"/>
                    <a:pt x="844286" y="1221936"/>
                    <a:pt x="593595" y="1187190"/>
                  </a:cubicBezTo>
                  <a:cubicBezTo>
                    <a:pt x="252617" y="1124122"/>
                    <a:pt x="18826" y="948576"/>
                    <a:pt x="0" y="593595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5D3ACDE-CC33-42E1-8287-A12215336D30}"/>
                </a:ext>
              </a:extLst>
            </p:cNvPr>
            <p:cNvSpPr/>
            <p:nvPr/>
          </p:nvSpPr>
          <p:spPr>
            <a:xfrm rot="20484939">
              <a:off x="3892749" y="456967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2D224FAD-CC76-4AB9-B32E-FB6F434F0FC3}"/>
                </a:ext>
              </a:extLst>
            </p:cNvPr>
            <p:cNvSpPr/>
            <p:nvPr/>
          </p:nvSpPr>
          <p:spPr>
            <a:xfrm rot="16489952">
              <a:off x="5727771" y="497702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1AC7C415-8CF6-47F3-812B-8132A658DE3F}"/>
                </a:ext>
              </a:extLst>
            </p:cNvPr>
            <p:cNvSpPr/>
            <p:nvPr/>
          </p:nvSpPr>
          <p:spPr>
            <a:xfrm rot="6329697">
              <a:off x="9530563" y="5093567"/>
              <a:ext cx="1540762" cy="1540762"/>
            </a:xfrm>
            <a:custGeom>
              <a:avLst/>
              <a:gdLst>
                <a:gd name="connsiteX0" fmla="*/ 0 w 1540762"/>
                <a:gd name="connsiteY0" fmla="*/ 1540762 h 1540762"/>
                <a:gd name="connsiteX1" fmla="*/ 770381 w 1540762"/>
                <a:gd name="connsiteY1" fmla="*/ 0 h 1540762"/>
                <a:gd name="connsiteX2" fmla="*/ 1540762 w 1540762"/>
                <a:gd name="connsiteY2" fmla="*/ 1540762 h 1540762"/>
                <a:gd name="connsiteX3" fmla="*/ 0 w 1540762"/>
                <a:gd name="connsiteY3" fmla="*/ 1540762 h 154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762" h="1540762" fill="none" extrusionOk="0">
                  <a:moveTo>
                    <a:pt x="0" y="1540762"/>
                  </a:moveTo>
                  <a:cubicBezTo>
                    <a:pt x="267243" y="1351247"/>
                    <a:pt x="394441" y="543592"/>
                    <a:pt x="770381" y="0"/>
                  </a:cubicBezTo>
                  <a:cubicBezTo>
                    <a:pt x="1028954" y="504083"/>
                    <a:pt x="1420492" y="1274692"/>
                    <a:pt x="1540762" y="1540762"/>
                  </a:cubicBezTo>
                  <a:cubicBezTo>
                    <a:pt x="1014654" y="1432778"/>
                    <a:pt x="616425" y="1406468"/>
                    <a:pt x="0" y="1540762"/>
                  </a:cubicBezTo>
                  <a:close/>
                </a:path>
                <a:path w="1540762" h="1540762" stroke="0" extrusionOk="0">
                  <a:moveTo>
                    <a:pt x="0" y="1540762"/>
                  </a:moveTo>
                  <a:cubicBezTo>
                    <a:pt x="362724" y="1003643"/>
                    <a:pt x="583504" y="661549"/>
                    <a:pt x="770381" y="0"/>
                  </a:cubicBezTo>
                  <a:cubicBezTo>
                    <a:pt x="1078331" y="742154"/>
                    <a:pt x="1286160" y="988566"/>
                    <a:pt x="1540762" y="1540762"/>
                  </a:cubicBezTo>
                  <a:cubicBezTo>
                    <a:pt x="961809" y="1546326"/>
                    <a:pt x="450388" y="1417619"/>
                    <a:pt x="0" y="154076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0665F5-239B-476D-B4FA-5A691B07866F}"/>
              </a:ext>
            </a:extLst>
          </p:cNvPr>
          <p:cNvSpPr/>
          <p:nvPr/>
        </p:nvSpPr>
        <p:spPr>
          <a:xfrm>
            <a:off x="1303690" y="2122315"/>
            <a:ext cx="9584530" cy="2651745"/>
          </a:xfrm>
          <a:prstGeom prst="rect">
            <a:avLst/>
          </a:prstGeom>
          <a:solidFill>
            <a:schemeClr val="bg1"/>
          </a:solidFill>
          <a:ln w="2540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EB686-CA87-4EED-A821-63176C2AFF1E}"/>
              </a:ext>
            </a:extLst>
          </p:cNvPr>
          <p:cNvSpPr txBox="1"/>
          <p:nvPr/>
        </p:nvSpPr>
        <p:spPr>
          <a:xfrm>
            <a:off x="3385101" y="2864140"/>
            <a:ext cx="54218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 Application</a:t>
            </a:r>
            <a:endParaRPr lang="ko-KR" altLang="en-US" sz="5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280103-9C8D-4B0E-A7FF-AD7186FA997F}"/>
              </a:ext>
            </a:extLst>
          </p:cNvPr>
          <p:cNvSpPr txBox="1"/>
          <p:nvPr/>
        </p:nvSpPr>
        <p:spPr>
          <a:xfrm>
            <a:off x="5656040" y="37818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허광영</a:t>
            </a:r>
          </a:p>
        </p:txBody>
      </p:sp>
    </p:spTree>
    <p:extLst>
      <p:ext uri="{BB962C8B-B14F-4D97-AF65-F5344CB8AC3E}">
        <p14:creationId xmlns:p14="http://schemas.microsoft.com/office/powerpoint/2010/main" val="34184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BBD4C2D-F0C1-44D2-BAA8-9A2298DB1EE2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729223C-E743-474D-9281-09C46B597292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/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93DED-41FB-402E-9DA4-440096D79AAA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3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00D966-0FA4-4536-A89A-CA000EEC07C8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0E5C88-8FE0-42D6-8889-587026AF55A6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DBC39D-EB32-4638-9A70-7193EC1EF3C1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69CE4-CCF8-4EB4-B1DC-1A151C71890E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14F266-47E6-4F09-90FE-E476F503E781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586B9EC-94FD-4973-B007-76105D369F72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BACEF968-EEBA-3051-B9CB-887806222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5" y="3196255"/>
            <a:ext cx="2563428" cy="1440000"/>
          </a:xfrm>
          <a:prstGeom prst="rect">
            <a:avLst/>
          </a:prstGeom>
        </p:spPr>
      </p:pic>
      <p:pic>
        <p:nvPicPr>
          <p:cNvPr id="5" name="그림 4" descr="상징, 일렉트릭 블루, 직사각형, 라인이(가) 표시된 사진&#10;&#10;자동 생성된 설명">
            <a:extLst>
              <a:ext uri="{FF2B5EF4-FFF2-40B4-BE49-F238E27FC236}">
                <a16:creationId xmlns:a16="http://schemas.microsoft.com/office/drawing/2014/main" id="{F6D870B5-B805-A16A-6A74-245953E4A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86" y="3191967"/>
            <a:ext cx="1440000" cy="1440000"/>
          </a:xfrm>
          <a:prstGeom prst="rect">
            <a:avLst/>
          </a:prstGeom>
        </p:spPr>
      </p:pic>
      <p:pic>
        <p:nvPicPr>
          <p:cNvPr id="7" name="그림 6" descr="노랑, 별이(가) 표시된 사진&#10;&#10;자동 생성된 설명">
            <a:extLst>
              <a:ext uri="{FF2B5EF4-FFF2-40B4-BE49-F238E27FC236}">
                <a16:creationId xmlns:a16="http://schemas.microsoft.com/office/drawing/2014/main" id="{7C40826E-9EBF-39AF-53DE-8509CE2173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22" y="3191967"/>
            <a:ext cx="419417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7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FA25A4-D91D-4AF3-847F-49BA11295D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85A761-D901-4800-976A-762DA3F1881F}"/>
              </a:ext>
            </a:extLst>
          </p:cNvPr>
          <p:cNvSpPr/>
          <p:nvPr/>
        </p:nvSpPr>
        <p:spPr>
          <a:xfrm>
            <a:off x="446568" y="2610293"/>
            <a:ext cx="5224701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DCDDF4-FBC2-4D99-8297-99C0C85CC3FF}"/>
              </a:ext>
            </a:extLst>
          </p:cNvPr>
          <p:cNvGrpSpPr/>
          <p:nvPr/>
        </p:nvGrpSpPr>
        <p:grpSpPr>
          <a:xfrm>
            <a:off x="786810" y="2904442"/>
            <a:ext cx="2268570" cy="1049114"/>
            <a:chOff x="786810" y="2859188"/>
            <a:chExt cx="2268570" cy="10491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4B1F9-2311-4A20-98EB-301E11C65F49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4,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1B889-5B18-44CE-8EA2-9186175DF173}"/>
                </a:ext>
              </a:extLst>
            </p:cNvPr>
            <p:cNvSpPr txBox="1"/>
            <p:nvPr/>
          </p:nvSpPr>
          <p:spPr>
            <a:xfrm>
              <a:off x="786810" y="3231194"/>
              <a:ext cx="226857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dirty="0">
                  <a:solidFill>
                    <a:srgbClr val="40474D"/>
                  </a:solidFill>
                </a:rPr>
                <a:t>화면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11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C467A7-13E2-5355-4788-FC405FEE26E6}"/>
              </a:ext>
            </a:extLst>
          </p:cNvPr>
          <p:cNvSpPr/>
          <p:nvPr/>
        </p:nvSpPr>
        <p:spPr>
          <a:xfrm>
            <a:off x="950264" y="1533899"/>
            <a:ext cx="3807716" cy="5232297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디자인, 폰트이(가) 표시된 사진&#10;&#10;자동 생성된 설명">
            <a:extLst>
              <a:ext uri="{FF2B5EF4-FFF2-40B4-BE49-F238E27FC236}">
                <a16:creationId xmlns:a16="http://schemas.microsoft.com/office/drawing/2014/main" id="{36B20D58-D820-53CF-38D6-213E804486D5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3" y="1597513"/>
            <a:ext cx="3640034" cy="50930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F5F89-9102-25B3-7D18-945ECF6672F2}"/>
              </a:ext>
            </a:extLst>
          </p:cNvPr>
          <p:cNvSpPr/>
          <p:nvPr/>
        </p:nvSpPr>
        <p:spPr>
          <a:xfrm>
            <a:off x="4934660" y="1501717"/>
            <a:ext cx="3807716" cy="5264480"/>
          </a:xfrm>
          <a:prstGeom prst="rect">
            <a:avLst/>
          </a:prstGeom>
          <a:solidFill>
            <a:schemeClr val="bg1"/>
          </a:solidFill>
          <a:ln w="152400" cap="flat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홈 화면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각 버튼을 눌러서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각 화면으로 전환할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193219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52370D7-1897-70BD-51F6-265D6AFC6706}"/>
              </a:ext>
            </a:extLst>
          </p:cNvPr>
          <p:cNvSpPr/>
          <p:nvPr/>
        </p:nvSpPr>
        <p:spPr>
          <a:xfrm>
            <a:off x="950264" y="1533899"/>
            <a:ext cx="3807716" cy="5232297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0C0BA1F-7117-3423-757B-A9E94252D69C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4" y="1575864"/>
            <a:ext cx="3634115" cy="51903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5293D6-0E9B-58D4-0B24-8D33338BEC47}"/>
              </a:ext>
            </a:extLst>
          </p:cNvPr>
          <p:cNvSpPr/>
          <p:nvPr/>
        </p:nvSpPr>
        <p:spPr>
          <a:xfrm>
            <a:off x="4934660" y="1501717"/>
            <a:ext cx="3807716" cy="5264480"/>
          </a:xfrm>
          <a:prstGeom prst="rect">
            <a:avLst/>
          </a:prstGeom>
          <a:solidFill>
            <a:schemeClr val="bg1"/>
          </a:solidFill>
          <a:ln w="152400" cap="flat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문제 개수 선택화면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숫자를 입력하면 입력된 숫자만큼 랜덤으로 문제가 세팅 됩니다</a:t>
            </a:r>
          </a:p>
        </p:txBody>
      </p:sp>
    </p:spTree>
    <p:extLst>
      <p:ext uri="{BB962C8B-B14F-4D97-AF65-F5344CB8AC3E}">
        <p14:creationId xmlns:p14="http://schemas.microsoft.com/office/powerpoint/2010/main" val="246415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7FC073-E287-B9B4-3B73-C3025D1F8624}"/>
              </a:ext>
            </a:extLst>
          </p:cNvPr>
          <p:cNvSpPr/>
          <p:nvPr/>
        </p:nvSpPr>
        <p:spPr>
          <a:xfrm>
            <a:off x="950264" y="1533899"/>
            <a:ext cx="3807716" cy="5232297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6625A04-8CCB-AEAA-0A19-ED69183A136B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2" y="1627322"/>
            <a:ext cx="3626366" cy="50679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387D46-61D0-5324-F317-FAF09BC76031}"/>
              </a:ext>
            </a:extLst>
          </p:cNvPr>
          <p:cNvSpPr/>
          <p:nvPr/>
        </p:nvSpPr>
        <p:spPr>
          <a:xfrm>
            <a:off x="4934660" y="1501717"/>
            <a:ext cx="3807716" cy="5264480"/>
          </a:xfrm>
          <a:prstGeom prst="rect">
            <a:avLst/>
          </a:prstGeom>
          <a:solidFill>
            <a:schemeClr val="bg1"/>
          </a:solidFill>
          <a:ln w="152400" cap="flat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퀴즈 플레이 화면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지 </a:t>
            </a:r>
            <a:r>
              <a:rPr lang="ko-KR" altLang="en-US" dirty="0" err="1">
                <a:solidFill>
                  <a:schemeClr val="tx1"/>
                </a:solidFill>
              </a:rPr>
              <a:t>선다의</a:t>
            </a:r>
            <a:r>
              <a:rPr lang="ko-KR" altLang="en-US" dirty="0">
                <a:solidFill>
                  <a:schemeClr val="tx1"/>
                </a:solidFill>
              </a:rPr>
              <a:t> 퀴즈를 풀 수 있습니다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각 답안들은 퀴즈가 종료되고 </a:t>
            </a:r>
            <a:r>
              <a:rPr lang="ko-KR" altLang="en-US" dirty="0" err="1">
                <a:solidFill>
                  <a:schemeClr val="tx1"/>
                </a:solidFill>
              </a:rPr>
              <a:t>시작될때마다</a:t>
            </a:r>
            <a:r>
              <a:rPr lang="ko-KR" altLang="en-US" dirty="0">
                <a:solidFill>
                  <a:schemeClr val="tx1"/>
                </a:solidFill>
              </a:rPr>
              <a:t> 순서가 섞입니다</a:t>
            </a:r>
          </a:p>
        </p:txBody>
      </p:sp>
    </p:spTree>
    <p:extLst>
      <p:ext uri="{BB962C8B-B14F-4D97-AF65-F5344CB8AC3E}">
        <p14:creationId xmlns:p14="http://schemas.microsoft.com/office/powerpoint/2010/main" val="263204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3E52E-739E-EE57-034E-16827F1FF700}"/>
              </a:ext>
            </a:extLst>
          </p:cNvPr>
          <p:cNvSpPr/>
          <p:nvPr/>
        </p:nvSpPr>
        <p:spPr>
          <a:xfrm>
            <a:off x="950264" y="1533899"/>
            <a:ext cx="7403322" cy="5232297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854E1D7-2A0F-017D-F0EC-FA919680D030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2" y="1572043"/>
            <a:ext cx="3626366" cy="5107726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75F7922-7898-5895-E82D-DDAAB76AB6FB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87" y="1572043"/>
            <a:ext cx="3626365" cy="51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4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5836D9D-1FAC-E7D0-B6C7-969ED3B56DA3}"/>
              </a:ext>
            </a:extLst>
          </p:cNvPr>
          <p:cNvSpPr/>
          <p:nvPr/>
        </p:nvSpPr>
        <p:spPr>
          <a:xfrm>
            <a:off x="950264" y="1533899"/>
            <a:ext cx="3807716" cy="5232297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BF9DACB-6F65-9507-8CB3-23938730F04F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1" y="1628482"/>
            <a:ext cx="3634115" cy="50667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B527D5-FE4A-742D-8F13-6343E2CB67F2}"/>
              </a:ext>
            </a:extLst>
          </p:cNvPr>
          <p:cNvSpPr/>
          <p:nvPr/>
        </p:nvSpPr>
        <p:spPr>
          <a:xfrm>
            <a:off x="4934660" y="1501717"/>
            <a:ext cx="3807716" cy="5264480"/>
          </a:xfrm>
          <a:prstGeom prst="rect">
            <a:avLst/>
          </a:prstGeom>
          <a:solidFill>
            <a:schemeClr val="bg1"/>
          </a:solidFill>
          <a:ln w="152400" cap="flat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 화면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총 맞춘 개수와 틀린 개수를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보여주는 화면입니다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7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F54292C-9C35-1FCC-1B43-55A190CBB4CE}"/>
              </a:ext>
            </a:extLst>
          </p:cNvPr>
          <p:cNvSpPr/>
          <p:nvPr/>
        </p:nvSpPr>
        <p:spPr>
          <a:xfrm>
            <a:off x="950264" y="1533899"/>
            <a:ext cx="7403322" cy="5232297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554EF1C-F735-F4EF-8A67-EFF0CDC50D6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25" y="1636231"/>
            <a:ext cx="3600000" cy="5043538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F1B875D-5C05-D737-6AE6-335520E6D8D1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25" y="1636231"/>
            <a:ext cx="3600000" cy="50435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E36895-C89E-DFFA-F78C-20B501BF18A8}"/>
              </a:ext>
            </a:extLst>
          </p:cNvPr>
          <p:cNvSpPr/>
          <p:nvPr/>
        </p:nvSpPr>
        <p:spPr>
          <a:xfrm>
            <a:off x="8493213" y="1533899"/>
            <a:ext cx="3572030" cy="5264480"/>
          </a:xfrm>
          <a:prstGeom prst="rect">
            <a:avLst/>
          </a:prstGeom>
          <a:solidFill>
            <a:schemeClr val="bg1"/>
          </a:solidFill>
          <a:ln w="152400" cap="flat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문제 등록화면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문제를 등록하는 화면입니다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문제를 등록하면 공용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저장되어 모든 이용자들이 문제를 풀 수 있습니다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5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77F291C-5325-4634-7699-D217CC58EF7D}"/>
              </a:ext>
            </a:extLst>
          </p:cNvPr>
          <p:cNvSpPr/>
          <p:nvPr/>
        </p:nvSpPr>
        <p:spPr>
          <a:xfrm>
            <a:off x="950264" y="1533899"/>
            <a:ext cx="7403322" cy="5232297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운영 체제이(가) 표시된 사진&#10;&#10;자동 생성된 설명">
            <a:extLst>
              <a:ext uri="{FF2B5EF4-FFF2-40B4-BE49-F238E27FC236}">
                <a16:creationId xmlns:a16="http://schemas.microsoft.com/office/drawing/2014/main" id="{CA1152F6-9326-AE04-F934-2ECA610B818D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25" y="1636230"/>
            <a:ext cx="3600000" cy="5066787"/>
          </a:xfrm>
          <a:prstGeom prst="rect">
            <a:avLst/>
          </a:prstGeom>
        </p:spPr>
      </p:pic>
      <p:pic>
        <p:nvPicPr>
          <p:cNvPr id="10" name="그림 9" descr="텍스트, 스크린샷, 운영 체제, 폰트이(가) 표시된 사진&#10;&#10;자동 생성된 설명">
            <a:extLst>
              <a:ext uri="{FF2B5EF4-FFF2-40B4-BE49-F238E27FC236}">
                <a16:creationId xmlns:a16="http://schemas.microsoft.com/office/drawing/2014/main" id="{98F712F3-6690-D0D5-335B-0A81B33DC5E6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24" y="1636230"/>
            <a:ext cx="3616421" cy="50667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0B1D8D-66F6-56E4-B1E8-FC6C2515005E}"/>
              </a:ext>
            </a:extLst>
          </p:cNvPr>
          <p:cNvSpPr/>
          <p:nvPr/>
        </p:nvSpPr>
        <p:spPr>
          <a:xfrm>
            <a:off x="8493213" y="1533899"/>
            <a:ext cx="3572030" cy="5264480"/>
          </a:xfrm>
          <a:prstGeom prst="rect">
            <a:avLst/>
          </a:prstGeom>
          <a:solidFill>
            <a:schemeClr val="bg1"/>
          </a:solidFill>
          <a:ln w="152400" cap="flat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문제 리스트 화면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등록된 문제들을 리스트로 보여주는 화면입니다 아이콘을 누르면 디테일 화면으로 넘어갑니다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8E8144E-FB30-6678-6E8A-DA99A5B539B1}"/>
              </a:ext>
            </a:extLst>
          </p:cNvPr>
          <p:cNvSpPr/>
          <p:nvPr/>
        </p:nvSpPr>
        <p:spPr>
          <a:xfrm>
            <a:off x="950264" y="1533899"/>
            <a:ext cx="7403322" cy="5232297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운영 체제이(가) 표시된 사진&#10;&#10;자동 생성된 설명">
            <a:extLst>
              <a:ext uri="{FF2B5EF4-FFF2-40B4-BE49-F238E27FC236}">
                <a16:creationId xmlns:a16="http://schemas.microsoft.com/office/drawing/2014/main" id="{0AC9AA1B-0AB0-D90C-AA3E-D7D6B553885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25" y="1572043"/>
            <a:ext cx="3600000" cy="5123225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329D90F-C2AA-ABA8-6F38-38C171AB3AC5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925" y="1572043"/>
            <a:ext cx="3600000" cy="5123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72DB30-D696-90C8-5509-EB1EEBE00C54}"/>
              </a:ext>
            </a:extLst>
          </p:cNvPr>
          <p:cNvSpPr/>
          <p:nvPr/>
        </p:nvSpPr>
        <p:spPr>
          <a:xfrm>
            <a:off x="8493213" y="1533899"/>
            <a:ext cx="3572030" cy="5264480"/>
          </a:xfrm>
          <a:prstGeom prst="rect">
            <a:avLst/>
          </a:prstGeom>
          <a:solidFill>
            <a:schemeClr val="bg1"/>
          </a:solidFill>
          <a:ln w="152400" cap="flat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디테일 화면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등록된 문제를 수정하거나 삭제할 수 있는 화면입니다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3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17E0FF-5B29-478C-94B9-61F9D88A4CDF}"/>
              </a:ext>
            </a:extLst>
          </p:cNvPr>
          <p:cNvSpPr/>
          <p:nvPr/>
        </p:nvSpPr>
        <p:spPr>
          <a:xfrm>
            <a:off x="849003" y="2194736"/>
            <a:ext cx="712800" cy="71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7A35C45-9383-4055-B96E-20935210E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B61297-4B9E-4D78-8993-DD67BD3C98DF}"/>
              </a:ext>
            </a:extLst>
          </p:cNvPr>
          <p:cNvCxnSpPr/>
          <p:nvPr/>
        </p:nvCxnSpPr>
        <p:spPr>
          <a:xfrm>
            <a:off x="850605" y="1414130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39088B-0436-4AA8-AFA5-50F0D9AE803F}"/>
              </a:ext>
            </a:extLst>
          </p:cNvPr>
          <p:cNvCxnSpPr/>
          <p:nvPr/>
        </p:nvCxnSpPr>
        <p:spPr>
          <a:xfrm>
            <a:off x="850605" y="1587795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662D7B-7A67-443D-BCAB-5DC116073CA6}"/>
              </a:ext>
            </a:extLst>
          </p:cNvPr>
          <p:cNvSpPr txBox="1"/>
          <p:nvPr/>
        </p:nvSpPr>
        <p:spPr>
          <a:xfrm flipH="1">
            <a:off x="850605" y="490380"/>
            <a:ext cx="145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rgbClr val="40474D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6D038-41EF-45C5-81DC-8DFA0BC99729}"/>
              </a:ext>
            </a:extLst>
          </p:cNvPr>
          <p:cNvSpPr txBox="1"/>
          <p:nvPr/>
        </p:nvSpPr>
        <p:spPr>
          <a:xfrm>
            <a:off x="1855425" y="767379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74D"/>
                </a:solidFill>
                <a:latin typeface="+mn-ea"/>
              </a:rPr>
              <a:t>A table of contents</a:t>
            </a:r>
            <a:endParaRPr lang="ko-KR" altLang="en-US" dirty="0">
              <a:solidFill>
                <a:srgbClr val="40474D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D9867-0483-4D29-B307-71C21C6BFF6B}"/>
              </a:ext>
            </a:extLst>
          </p:cNvPr>
          <p:cNvSpPr txBox="1"/>
          <p:nvPr/>
        </p:nvSpPr>
        <p:spPr>
          <a:xfrm>
            <a:off x="997655" y="225845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1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92471-0D08-4F9B-A3B9-5F8979B3F84D}"/>
              </a:ext>
            </a:extLst>
          </p:cNvPr>
          <p:cNvSpPr txBox="1"/>
          <p:nvPr/>
        </p:nvSpPr>
        <p:spPr>
          <a:xfrm>
            <a:off x="1708855" y="2329488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기획 개요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D418F-1481-4B12-910F-8DED15CBAC30}"/>
              </a:ext>
            </a:extLst>
          </p:cNvPr>
          <p:cNvSpPr/>
          <p:nvPr/>
        </p:nvSpPr>
        <p:spPr>
          <a:xfrm>
            <a:off x="850605" y="3229320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16CC1-EB97-49B4-91E2-86342F9EC139}"/>
              </a:ext>
            </a:extLst>
          </p:cNvPr>
          <p:cNvSpPr txBox="1"/>
          <p:nvPr/>
        </p:nvSpPr>
        <p:spPr>
          <a:xfrm>
            <a:off x="997654" y="328305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2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FBB2C-292C-4845-92A1-BCFB8FCCDD6F}"/>
              </a:ext>
            </a:extLst>
          </p:cNvPr>
          <p:cNvSpPr txBox="1"/>
          <p:nvPr/>
        </p:nvSpPr>
        <p:spPr>
          <a:xfrm>
            <a:off x="1708853" y="3354087"/>
            <a:ext cx="414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202124"/>
                </a:solidFill>
                <a:effectLst/>
                <a:latin typeface="Apple SD Gothic Neo"/>
              </a:rPr>
              <a:t>Information Architecture</a:t>
            </a:r>
            <a:endParaRPr lang="ko-KR" altLang="en-US" sz="2400" spc="-3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69A861-69E7-4427-8C88-794E9A556F45}"/>
              </a:ext>
            </a:extLst>
          </p:cNvPr>
          <p:cNvSpPr/>
          <p:nvPr/>
        </p:nvSpPr>
        <p:spPr>
          <a:xfrm>
            <a:off x="850604" y="4253919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DF35E-D71F-4968-817C-FDA1E4DAF04A}"/>
              </a:ext>
            </a:extLst>
          </p:cNvPr>
          <p:cNvSpPr txBox="1"/>
          <p:nvPr/>
        </p:nvSpPr>
        <p:spPr>
          <a:xfrm>
            <a:off x="997653" y="4307651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3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4D5A94-FA8E-40C8-AA95-76A9AD9011F0}"/>
              </a:ext>
            </a:extLst>
          </p:cNvPr>
          <p:cNvSpPr txBox="1"/>
          <p:nvPr/>
        </p:nvSpPr>
        <p:spPr>
          <a:xfrm>
            <a:off x="1708853" y="4378686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개발 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7A2F98-732F-4F25-820C-35377E33AABB}"/>
              </a:ext>
            </a:extLst>
          </p:cNvPr>
          <p:cNvSpPr/>
          <p:nvPr/>
        </p:nvSpPr>
        <p:spPr>
          <a:xfrm>
            <a:off x="850603" y="5278518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7A05C-15D1-4AD9-AA9A-DDA1303FB950}"/>
              </a:ext>
            </a:extLst>
          </p:cNvPr>
          <p:cNvSpPr txBox="1"/>
          <p:nvPr/>
        </p:nvSpPr>
        <p:spPr>
          <a:xfrm>
            <a:off x="997652" y="5332250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4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8AE8FD-0B37-420B-B9B4-84ACF0B95AE1}"/>
              </a:ext>
            </a:extLst>
          </p:cNvPr>
          <p:cNvSpPr txBox="1"/>
          <p:nvPr/>
        </p:nvSpPr>
        <p:spPr>
          <a:xfrm>
            <a:off x="1708852" y="5403285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345610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8358C-095D-4D46-B558-54DBF359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9C4962-6B6F-4CE5-968F-3AEA1828FF4F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ED6733-669E-4E97-A2AE-DAC1DCB6F5A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848629-159E-4494-AA6F-4763E181E708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721AF4-577C-45D3-9901-856663817670}"/>
              </a:ext>
            </a:extLst>
          </p:cNvPr>
          <p:cNvSpPr txBox="1"/>
          <p:nvPr/>
        </p:nvSpPr>
        <p:spPr>
          <a:xfrm>
            <a:off x="2426058" y="2390454"/>
            <a:ext cx="249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40474D"/>
                </a:solidFill>
              </a:rPr>
              <a:t>URL</a:t>
            </a:r>
            <a:r>
              <a:rPr lang="ko-KR" altLang="en-US" sz="3600" i="1" dirty="0">
                <a:solidFill>
                  <a:srgbClr val="40474D"/>
                </a:solidFill>
              </a:rPr>
              <a:t> </a:t>
            </a:r>
            <a:r>
              <a:rPr lang="en-US" altLang="ko-KR" sz="3600" i="1" dirty="0">
                <a:solidFill>
                  <a:srgbClr val="40474D"/>
                </a:solidFill>
              </a:rPr>
              <a:t>: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6D22F-947E-F26A-1EA6-529C8338753B}"/>
              </a:ext>
            </a:extLst>
          </p:cNvPr>
          <p:cNvSpPr txBox="1"/>
          <p:nvPr/>
        </p:nvSpPr>
        <p:spPr>
          <a:xfrm>
            <a:off x="2016759" y="3590783"/>
            <a:ext cx="2400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rgbClr val="40474D"/>
                </a:solidFill>
              </a:rPr>
              <a:t>소스코드</a:t>
            </a:r>
            <a:r>
              <a:rPr lang="en-US" altLang="ko-KR" sz="3600" i="1" dirty="0">
                <a:solidFill>
                  <a:srgbClr val="40474D"/>
                </a:solidFill>
              </a:rPr>
              <a:t> : 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EBDC7-C8EF-B47B-1013-9240CE5CABFC}"/>
              </a:ext>
            </a:extLst>
          </p:cNvPr>
          <p:cNvSpPr txBox="1"/>
          <p:nvPr/>
        </p:nvSpPr>
        <p:spPr>
          <a:xfrm>
            <a:off x="3672553" y="2113454"/>
            <a:ext cx="6525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40474D"/>
                </a:solidFill>
                <a:hlinkClick r:id="rId3"/>
              </a:rPr>
              <a:t>https://flutter-quiz-3e78b-66ac4.web.app/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AD62C-069D-93A0-E2B4-EDD8A8BD00B4}"/>
              </a:ext>
            </a:extLst>
          </p:cNvPr>
          <p:cNvSpPr txBox="1"/>
          <p:nvPr/>
        </p:nvSpPr>
        <p:spPr>
          <a:xfrm>
            <a:off x="4173958" y="3406286"/>
            <a:ext cx="59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40474D"/>
                </a:solidFill>
                <a:hlinkClick r:id="rId4"/>
              </a:rPr>
              <a:t>https://github.com/Hoteldusk/Flutter-Quiz-2023-09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1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AEA3DC-ABAA-495A-BE52-C70645C78AF6}"/>
              </a:ext>
            </a:extLst>
          </p:cNvPr>
          <p:cNvGrpSpPr/>
          <p:nvPr/>
        </p:nvGrpSpPr>
        <p:grpSpPr>
          <a:xfrm>
            <a:off x="786810" y="2904442"/>
            <a:ext cx="2268570" cy="1049114"/>
            <a:chOff x="786810" y="2859188"/>
            <a:chExt cx="2268570" cy="1049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93B4E8-C752-4C15-AB3D-D489AD291BF4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1,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B77D22-8225-4B1B-BAD0-FCC86DC6FF59}"/>
                </a:ext>
              </a:extLst>
            </p:cNvPr>
            <p:cNvSpPr txBox="1"/>
            <p:nvPr/>
          </p:nvSpPr>
          <p:spPr>
            <a:xfrm>
              <a:off x="786810" y="3231194"/>
              <a:ext cx="226857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dirty="0">
                  <a:solidFill>
                    <a:srgbClr val="40474D"/>
                  </a:solidFill>
                </a:rPr>
                <a:t>기획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43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기획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1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0E8723-9FE9-4696-A6B5-0D005EF414E5}"/>
              </a:ext>
            </a:extLst>
          </p:cNvPr>
          <p:cNvSpPr/>
          <p:nvPr/>
        </p:nvSpPr>
        <p:spPr>
          <a:xfrm>
            <a:off x="1201479" y="1569067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AE2E6A-4B9A-42DD-B193-D4E6394AC919}"/>
              </a:ext>
            </a:extLst>
          </p:cNvPr>
          <p:cNvSpPr/>
          <p:nvPr/>
        </p:nvSpPr>
        <p:spPr>
          <a:xfrm>
            <a:off x="1201479" y="4041129"/>
            <a:ext cx="9789042" cy="212725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91D72-5519-4210-8D9E-F327EBA10D2D}"/>
              </a:ext>
            </a:extLst>
          </p:cNvPr>
          <p:cNvSpPr txBox="1"/>
          <p:nvPr/>
        </p:nvSpPr>
        <p:spPr>
          <a:xfrm>
            <a:off x="4847838" y="2937701"/>
            <a:ext cx="24963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40474D"/>
                </a:solidFill>
              </a:rPr>
              <a:t>VS.</a:t>
            </a:r>
            <a:endParaRPr lang="ko-KR" altLang="en-US" sz="11500" b="1" dirty="0">
              <a:solidFill>
                <a:srgbClr val="40474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FF1B8-9081-4B92-AAF9-0DAF8A2ADB25}"/>
              </a:ext>
            </a:extLst>
          </p:cNvPr>
          <p:cNvSpPr txBox="1"/>
          <p:nvPr/>
        </p:nvSpPr>
        <p:spPr>
          <a:xfrm>
            <a:off x="3805955" y="2217194"/>
            <a:ext cx="4580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퀴즈를 통한 학습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F54E63-A025-457C-82AF-60F56A627676}"/>
              </a:ext>
            </a:extLst>
          </p:cNvPr>
          <p:cNvSpPr txBox="1"/>
          <p:nvPr/>
        </p:nvSpPr>
        <p:spPr>
          <a:xfrm>
            <a:off x="4471999" y="4729059"/>
            <a:ext cx="3248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그냥 외우기</a:t>
            </a:r>
          </a:p>
        </p:txBody>
      </p:sp>
    </p:spTree>
    <p:extLst>
      <p:ext uri="{BB962C8B-B14F-4D97-AF65-F5344CB8AC3E}">
        <p14:creationId xmlns:p14="http://schemas.microsoft.com/office/powerpoint/2010/main" val="1389769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기획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1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797B2D-F11C-4714-B238-935A535F6C2E}"/>
              </a:ext>
            </a:extLst>
          </p:cNvPr>
          <p:cNvSpPr/>
          <p:nvPr/>
        </p:nvSpPr>
        <p:spPr>
          <a:xfrm>
            <a:off x="6319520" y="1765004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05DABD53-20AC-4A3D-9FEC-89EEAA5C4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285434"/>
              </p:ext>
            </p:extLst>
          </p:nvPr>
        </p:nvGraphicFramePr>
        <p:xfrm>
          <a:off x="6593643" y="2275829"/>
          <a:ext cx="5090555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AC87C76-1BE1-4ED8-A5AC-E237CD6FC4D7}"/>
              </a:ext>
            </a:extLst>
          </p:cNvPr>
          <p:cNvSpPr txBox="1"/>
          <p:nvPr/>
        </p:nvSpPr>
        <p:spPr>
          <a:xfrm>
            <a:off x="944860" y="3093256"/>
            <a:ext cx="5100538" cy="331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서로 다른 세 학습자 집단에게 동일한 학습자료를 주고 서로 다른 방법으로 학습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방법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SSSS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자료를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회독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방법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SSSR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자료를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회독 후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 인출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방법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SRRR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자료를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회독 후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 인출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실제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회상률을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볼때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예상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회상률과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다르게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SRRR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으로 공부 한 집단의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회상률이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가장 높았음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) https://21erick.org/column/6565/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80E741-E5C4-44CF-8A83-33CC304F40F7}"/>
              </a:ext>
            </a:extLst>
          </p:cNvPr>
          <p:cNvSpPr/>
          <p:nvPr/>
        </p:nvSpPr>
        <p:spPr>
          <a:xfrm>
            <a:off x="1005445" y="1765004"/>
            <a:ext cx="5090555" cy="869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DB1FD-34A7-4574-A483-7DB0385CB283}"/>
              </a:ext>
            </a:extLst>
          </p:cNvPr>
          <p:cNvSpPr txBox="1"/>
          <p:nvPr/>
        </p:nvSpPr>
        <p:spPr>
          <a:xfrm>
            <a:off x="953057" y="1902877"/>
            <a:ext cx="51953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spc="-300" dirty="0">
                <a:solidFill>
                  <a:srgbClr val="40474D"/>
                </a:solidFill>
                <a:latin typeface="+mj-ea"/>
                <a:ea typeface="+mj-ea"/>
              </a:rPr>
              <a:t>퀴즈를 통한 학습효과 증진</a:t>
            </a:r>
          </a:p>
        </p:txBody>
      </p:sp>
    </p:spTree>
    <p:extLst>
      <p:ext uri="{BB962C8B-B14F-4D97-AF65-F5344CB8AC3E}">
        <p14:creationId xmlns:p14="http://schemas.microsoft.com/office/powerpoint/2010/main" val="78411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2D8045-F742-4485-A244-52AA58D65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0E612D-3EE5-4F2B-BF88-06C800CBD04D}"/>
              </a:ext>
            </a:extLst>
          </p:cNvPr>
          <p:cNvSpPr/>
          <p:nvPr/>
        </p:nvSpPr>
        <p:spPr>
          <a:xfrm>
            <a:off x="446567" y="4205177"/>
            <a:ext cx="6116157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8819EE-A315-4B88-AACC-20E6343130C4}"/>
              </a:ext>
            </a:extLst>
          </p:cNvPr>
          <p:cNvGrpSpPr/>
          <p:nvPr/>
        </p:nvGrpSpPr>
        <p:grpSpPr>
          <a:xfrm>
            <a:off x="732690" y="4499326"/>
            <a:ext cx="5744065" cy="1169551"/>
            <a:chOff x="732690" y="2859188"/>
            <a:chExt cx="5744065" cy="1169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41E00A-D328-4226-BD82-161BC0BAF923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2,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04EB6D-EC1D-4286-943F-6A55F26F4394}"/>
                </a:ext>
              </a:extLst>
            </p:cNvPr>
            <p:cNvSpPr txBox="1"/>
            <p:nvPr/>
          </p:nvSpPr>
          <p:spPr>
            <a:xfrm>
              <a:off x="732690" y="3320853"/>
              <a:ext cx="57440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spc="-300" dirty="0">
                  <a:solidFill>
                    <a:srgbClr val="202124"/>
                  </a:solidFill>
                  <a:latin typeface="Apple SD Gothic Neo"/>
                </a:rPr>
                <a:t>일정 및 </a:t>
              </a:r>
              <a:r>
                <a:rPr lang="en-US" altLang="ko-KR" sz="4000" spc="-300" dirty="0">
                  <a:solidFill>
                    <a:srgbClr val="202124"/>
                  </a:solidFill>
                  <a:latin typeface="Apple SD Gothic Neo"/>
                </a:rPr>
                <a:t>IA</a:t>
              </a:r>
              <a:endParaRPr lang="ko-KR" altLang="en-US" sz="40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23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개발 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2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7D3400-A94C-3497-9B4D-A11797FCF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2152031"/>
            <a:ext cx="11341395" cy="348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6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5349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i="0" dirty="0">
                <a:solidFill>
                  <a:srgbClr val="202124"/>
                </a:solidFill>
                <a:effectLst/>
                <a:latin typeface="Apple SD Gothic Neo"/>
              </a:rPr>
              <a:t>Information Architecture</a:t>
            </a:r>
            <a:endParaRPr lang="ko-KR" altLang="en-US" sz="4000" spc="-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2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867E26-312B-4374-9395-8922F14A6002}"/>
              </a:ext>
            </a:extLst>
          </p:cNvPr>
          <p:cNvSpPr txBox="1"/>
          <p:nvPr/>
        </p:nvSpPr>
        <p:spPr>
          <a:xfrm>
            <a:off x="1734788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C5A5FD-32F9-497A-BCB8-0BB729219907}"/>
              </a:ext>
            </a:extLst>
          </p:cNvPr>
          <p:cNvSpPr txBox="1"/>
          <p:nvPr/>
        </p:nvSpPr>
        <p:spPr>
          <a:xfrm>
            <a:off x="4516589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40DE2A-6B60-4C5B-89B2-FDABA111A99A}"/>
              </a:ext>
            </a:extLst>
          </p:cNvPr>
          <p:cNvSpPr txBox="1"/>
          <p:nvPr/>
        </p:nvSpPr>
        <p:spPr>
          <a:xfrm>
            <a:off x="7275947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B8A212-6449-4C3B-B2B0-0644C408E086}"/>
              </a:ext>
            </a:extLst>
          </p:cNvPr>
          <p:cNvSpPr txBox="1"/>
          <p:nvPr/>
        </p:nvSpPr>
        <p:spPr>
          <a:xfrm>
            <a:off x="10026276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12FCA-43EF-0404-792A-1AF24595EC38}"/>
              </a:ext>
            </a:extLst>
          </p:cNvPr>
          <p:cNvSpPr/>
          <p:nvPr/>
        </p:nvSpPr>
        <p:spPr>
          <a:xfrm>
            <a:off x="4822606" y="1967648"/>
            <a:ext cx="2358190" cy="99862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90E3F9F-9C42-FC05-3250-2C65140B4EC8}"/>
              </a:ext>
            </a:extLst>
          </p:cNvPr>
          <p:cNvSpPr/>
          <p:nvPr/>
        </p:nvSpPr>
        <p:spPr>
          <a:xfrm>
            <a:off x="356934" y="3439304"/>
            <a:ext cx="2033337" cy="685800"/>
          </a:xfrm>
          <a:prstGeom prst="roundRect">
            <a:avLst/>
          </a:prstGeom>
          <a:solidFill>
            <a:srgbClr val="8BD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풀기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CAC1F99-316E-7FAD-42DD-B7B69CDDB7C3}"/>
              </a:ext>
            </a:extLst>
          </p:cNvPr>
          <p:cNvSpPr/>
          <p:nvPr/>
        </p:nvSpPr>
        <p:spPr>
          <a:xfrm>
            <a:off x="4923094" y="3428999"/>
            <a:ext cx="2157215" cy="685800"/>
          </a:xfrm>
          <a:prstGeom prst="roundRect">
            <a:avLst/>
          </a:prstGeom>
          <a:solidFill>
            <a:srgbClr val="8BD6D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등록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A877579-67F9-3918-ABC1-D1F87A02DE35}"/>
              </a:ext>
            </a:extLst>
          </p:cNvPr>
          <p:cNvSpPr/>
          <p:nvPr/>
        </p:nvSpPr>
        <p:spPr>
          <a:xfrm>
            <a:off x="4985028" y="4711051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등록화면</a:t>
            </a:r>
            <a:endParaRPr lang="en-US" altLang="ko-KR" sz="20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EAFB46D-6DBF-11B8-F761-F67598DDDB29}"/>
              </a:ext>
            </a:extLst>
          </p:cNvPr>
          <p:cNvSpPr/>
          <p:nvPr/>
        </p:nvSpPr>
        <p:spPr>
          <a:xfrm>
            <a:off x="9801729" y="3428999"/>
            <a:ext cx="2033337" cy="685800"/>
          </a:xfrm>
          <a:prstGeom prst="roundRect">
            <a:avLst/>
          </a:prstGeom>
          <a:solidFill>
            <a:srgbClr val="8BD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목록</a:t>
            </a:r>
          </a:p>
        </p:txBody>
      </p:sp>
      <p:cxnSp>
        <p:nvCxnSpPr>
          <p:cNvPr id="20" name="직선 화살표 연결선 10">
            <a:extLst>
              <a:ext uri="{FF2B5EF4-FFF2-40B4-BE49-F238E27FC236}">
                <a16:creationId xmlns:a16="http://schemas.microsoft.com/office/drawing/2014/main" id="{8D3B3F4B-3A6E-E481-5910-8056DF962685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5400000">
            <a:off x="3451135" y="888737"/>
            <a:ext cx="473035" cy="46280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10">
            <a:extLst>
              <a:ext uri="{FF2B5EF4-FFF2-40B4-BE49-F238E27FC236}">
                <a16:creationId xmlns:a16="http://schemas.microsoft.com/office/drawing/2014/main" id="{1524C84C-BEC5-C120-65AC-94770CB7936B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5770336" y="3197633"/>
            <a:ext cx="46273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10">
            <a:extLst>
              <a:ext uri="{FF2B5EF4-FFF2-40B4-BE49-F238E27FC236}">
                <a16:creationId xmlns:a16="http://schemas.microsoft.com/office/drawing/2014/main" id="{71030A79-7C1E-3AEB-B081-AE8A28551906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rot="16200000" flipH="1">
            <a:off x="8178684" y="789285"/>
            <a:ext cx="462730" cy="4816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04218C9-25D3-ABCC-96BF-98CF8DEFA1BA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6001697" y="4114799"/>
            <a:ext cx="5" cy="59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8CFA9AE-47F7-807D-0A9C-2C723520E095}"/>
              </a:ext>
            </a:extLst>
          </p:cNvPr>
          <p:cNvSpPr/>
          <p:nvPr/>
        </p:nvSpPr>
        <p:spPr>
          <a:xfrm>
            <a:off x="356933" y="4737578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결과</a:t>
            </a:r>
            <a:endParaRPr lang="en-US" altLang="ko-KR" sz="20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F23CF9-7186-66FB-7519-EE207B743FB1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 flipH="1">
            <a:off x="1373602" y="4125104"/>
            <a:ext cx="1" cy="61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25D324-69DC-5565-31A8-6A98B597C6D7}"/>
              </a:ext>
            </a:extLst>
          </p:cNvPr>
          <p:cNvSpPr/>
          <p:nvPr/>
        </p:nvSpPr>
        <p:spPr>
          <a:xfrm>
            <a:off x="9801729" y="4684524"/>
            <a:ext cx="2033337" cy="712327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삭제</a:t>
            </a:r>
            <a:r>
              <a:rPr lang="en-US" altLang="ko-KR" sz="2000" dirty="0"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수정</a:t>
            </a:r>
            <a:endParaRPr lang="en-US" altLang="ko-KR" sz="20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11E70A-C244-EF1A-8C44-6E46AE37BC80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>
            <a:off x="10818398" y="4114799"/>
            <a:ext cx="0" cy="56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2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A69EA9-AEA1-4824-95D2-5E386D44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8ED3A8-290E-45E8-952B-4ADF062C9F88}"/>
              </a:ext>
            </a:extLst>
          </p:cNvPr>
          <p:cNvSpPr/>
          <p:nvPr/>
        </p:nvSpPr>
        <p:spPr>
          <a:xfrm>
            <a:off x="446568" y="2610293"/>
            <a:ext cx="5224701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09A97-2D18-4FCA-9EC4-3256E2CB43FA}"/>
              </a:ext>
            </a:extLst>
          </p:cNvPr>
          <p:cNvGrpSpPr/>
          <p:nvPr/>
        </p:nvGrpSpPr>
        <p:grpSpPr>
          <a:xfrm>
            <a:off x="786810" y="2904442"/>
            <a:ext cx="2185214" cy="1079892"/>
            <a:chOff x="786810" y="2859188"/>
            <a:chExt cx="2185214" cy="10798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85F540-1B74-4DA6-8783-355EB18109D1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3,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EABBA-9F2F-4BE8-BDD4-7A55EB725FD5}"/>
                </a:ext>
              </a:extLst>
            </p:cNvPr>
            <p:cNvSpPr txBox="1"/>
            <p:nvPr/>
          </p:nvSpPr>
          <p:spPr>
            <a:xfrm>
              <a:off x="786810" y="3231194"/>
              <a:ext cx="21852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/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39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skyblue200518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7C6DD"/>
      </a:accent1>
      <a:accent2>
        <a:srgbClr val="87CBC1"/>
      </a:accent2>
      <a:accent3>
        <a:srgbClr val="E1D5B3"/>
      </a:accent3>
      <a:accent4>
        <a:srgbClr val="C7A777"/>
      </a:accent4>
      <a:accent5>
        <a:srgbClr val="92A8B6"/>
      </a:accent5>
      <a:accent6>
        <a:srgbClr val="3890A3"/>
      </a:accent6>
      <a:hlink>
        <a:srgbClr val="40474D"/>
      </a:hlink>
      <a:folHlink>
        <a:srgbClr val="40474D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307</Words>
  <Application>Microsoft Office PowerPoint</Application>
  <PresentationFormat>와이드스크린</PresentationFormat>
  <Paragraphs>101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Apple SD Gothic Neo</vt:lpstr>
      <vt:lpstr>Dongle</vt:lpstr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KMS5050010</cp:lastModifiedBy>
  <cp:revision>58</cp:revision>
  <dcterms:created xsi:type="dcterms:W3CDTF">2020-05-18T00:12:13Z</dcterms:created>
  <dcterms:modified xsi:type="dcterms:W3CDTF">2023-09-20T03:56:30Z</dcterms:modified>
</cp:coreProperties>
</file>